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F05DB4-9B27-4332-9417-33455E28E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CA1F776-3FA5-482D-A66D-77D737D9D9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385594-B34B-4800-9436-849E29652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49AF-197B-4323-A6BC-56C79A6FD236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3AB565-CE18-4F9C-9E77-48229C7DA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52F4EB-4FC8-45D8-91F9-B7CF349D3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40F6-56D9-4A88-BBAF-CB184B1141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043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998B9E-78B2-4F00-AD94-C8F577F91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043CDA5-9548-466F-B714-F02437DBE2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41DD67-21DE-4D6A-BD2E-9EAD50F42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49AF-197B-4323-A6BC-56C79A6FD236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A87419-ED9E-418B-A829-4AECCA9C7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493F91-3BEB-4AFB-B168-08E634598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40F6-56D9-4A88-BBAF-CB184B1141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4253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E6984EC-17AC-49C2-A151-CA2B30D005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2A99053-BD82-4534-A9E0-D8E78E8630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185EED-D64D-4C35-9637-3C9BAD79F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49AF-197B-4323-A6BC-56C79A6FD236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DABABB-2883-4A4C-86D3-8F6704A3D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FC243F-F588-452C-AD61-B13D9C8AC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40F6-56D9-4A88-BBAF-CB184B1141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3330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B8D138-7D33-4A39-8CFA-C05292F87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59F9B9-FF42-4A6F-9742-248ABD997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FB07A7-2C33-42A0-BD6A-5BAD28664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49AF-197B-4323-A6BC-56C79A6FD236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57049B-D53B-4119-80EB-5BF7AE567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667FCA-A461-4E25-B830-7384563CE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40F6-56D9-4A88-BBAF-CB184B1141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9081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1BE5AB-B0AF-4153-9144-C24BB09A1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1182E9-AC11-4897-B99B-1D0C1ABFE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367F0D-978D-4002-8306-3F1C582B8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49AF-197B-4323-A6BC-56C79A6FD236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F146A7-1389-4D63-BA00-FE4E9D1D5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82AEE9-319A-44BD-9DE1-20B01E9B5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40F6-56D9-4A88-BBAF-CB184B1141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4952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71F2D1-8026-4020-8A7A-648777B09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EA2315-F56F-4FA1-B490-2F4A9B648F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2EAC36B-40C1-487A-8809-25748BA7A3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5D28595-1C6A-4FAC-BE8C-70163C126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49AF-197B-4323-A6BC-56C79A6FD236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9AEBCC4-312F-43D8-B1D7-E9294EB9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77B5B38-3A4C-4690-BE20-0797B15BB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40F6-56D9-4A88-BBAF-CB184B1141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1498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D07F78-596C-46BA-8D4D-05531E9D2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79F2B5-6ED2-4D0A-99B8-C0D832EF7A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644A5DC-FBA6-4A21-9DC5-B894D03660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BCD8782-23D3-42FE-A7EA-918EA4F406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42178ED-9C0C-4AA0-AC5C-332A2C5DDA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C2E1B28-955B-48B1-A6D4-C4A20FD85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49AF-197B-4323-A6BC-56C79A6FD236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2D99C5C-2822-46A8-B484-D1F14BF8A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5B78FDD-A234-4927-814D-3EBF35562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40F6-56D9-4A88-BBAF-CB184B1141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041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7507DC-EA35-4908-B0E9-846149D76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11E6D14-6D56-49D7-A7CC-8FD1AC60D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49AF-197B-4323-A6BC-56C79A6FD236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B20FF3D-173F-48ED-8A50-0515FBEAB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9B0BA3F-4E88-4AFC-B3BE-C064F6B5B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40F6-56D9-4A88-BBAF-CB184B1141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9031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168F60F-F2B8-49CE-A45B-466AC7A12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49AF-197B-4323-A6BC-56C79A6FD236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B07C4E0-F623-4D4E-A3BB-91759EDEF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49EEEDC-D698-4C72-80AE-73ED38779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40F6-56D9-4A88-BBAF-CB184B1141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972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9DA908-2C5B-463A-9C73-08658FB2C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E01FCD-5CB4-4288-A91C-514844823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78A6341-60B2-48C8-817E-BF15E51078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983E4CC-F69A-437D-B3C6-9FE488260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49AF-197B-4323-A6BC-56C79A6FD236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DEE0AD-0FAA-48C6-AE07-A517318B7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DCD06B2-02F8-4B13-8A4E-8CDF2A29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40F6-56D9-4A88-BBAF-CB184B1141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7401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A99F1B-6428-4AC9-894D-6728EDF8D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3C9EA3E-097B-4170-A0A6-E144A3FBE9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16241AF-1440-4ADB-A47F-EDF2EDCFE2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DFD0F4D-34D2-41C5-8BC4-1567AFBE5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49AF-197B-4323-A6BC-56C79A6FD236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B1849EC-10EE-43C1-AD58-9F60AC086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2B2B340-BC29-40CC-B55B-4400DFB50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40F6-56D9-4A88-BBAF-CB184B1141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5520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5F74C4F-E978-483E-9C20-A73C052CD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EE465F2-93C7-449E-8C5A-31246C820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D0CB00-DADC-4798-9201-9997DDC633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D49AF-197B-4323-A6BC-56C79A6FD236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90C177-F2D5-40C3-BD70-2BBE7FA9BE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7A3F00-D0F4-4E63-963F-5E637A26DB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640F6-56D9-4A88-BBAF-CB184B1141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3445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B3B621F3-1651-4CD8-BE9C-AE50262F15D5}"/>
              </a:ext>
            </a:extLst>
          </p:cNvPr>
          <p:cNvSpPr/>
          <p:nvPr/>
        </p:nvSpPr>
        <p:spPr>
          <a:xfrm>
            <a:off x="4556620" y="671677"/>
            <a:ext cx="3078760" cy="656317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Directrice</a:t>
            </a:r>
          </a:p>
          <a:p>
            <a:pPr algn="ctr"/>
            <a:r>
              <a:rPr lang="fr-FR" dirty="0"/>
              <a:t>Marta Ruiz-</a:t>
            </a:r>
            <a:r>
              <a:rPr lang="fr-FR" dirty="0" err="1"/>
              <a:t>Galbete</a:t>
            </a:r>
            <a:endParaRPr lang="fr-FR" dirty="0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3227B954-CC93-49DF-85F6-0850C5DDFB08}"/>
              </a:ext>
            </a:extLst>
          </p:cNvPr>
          <p:cNvSpPr/>
          <p:nvPr/>
        </p:nvSpPr>
        <p:spPr>
          <a:xfrm>
            <a:off x="356578" y="1562315"/>
            <a:ext cx="11543873" cy="60924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Directrice administrative </a:t>
            </a:r>
            <a:r>
              <a:rPr lang="fr-FR" b="1" dirty="0"/>
              <a:t>: </a:t>
            </a:r>
            <a:r>
              <a:rPr lang="fr-FR" dirty="0"/>
              <a:t>Anna </a:t>
            </a:r>
            <a:r>
              <a:rPr lang="fr-FR" dirty="0" err="1"/>
              <a:t>Baranova</a:t>
            </a:r>
            <a:r>
              <a:rPr lang="fr-FR" dirty="0"/>
              <a:t> </a:t>
            </a:r>
            <a:r>
              <a:rPr lang="fr-FR" dirty="0" err="1"/>
              <a:t>Früh</a:t>
            </a:r>
            <a:endParaRPr lang="fr-FR" dirty="0"/>
          </a:p>
          <a:p>
            <a:pPr algn="ctr"/>
            <a:r>
              <a:rPr lang="fr-FR" sz="1600" dirty="0"/>
              <a:t>Assistante de direction : Dominique </a:t>
            </a:r>
            <a:r>
              <a:rPr lang="fr-FR" sz="1600" dirty="0" err="1"/>
              <a:t>Nocca</a:t>
            </a:r>
            <a:endParaRPr lang="fr-FR" sz="1600" dirty="0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E7233CEE-8599-455B-8B4F-D59C3ECDC0C8}"/>
              </a:ext>
            </a:extLst>
          </p:cNvPr>
          <p:cNvSpPr/>
          <p:nvPr/>
        </p:nvSpPr>
        <p:spPr>
          <a:xfrm>
            <a:off x="6331232" y="2605428"/>
            <a:ext cx="5714993" cy="72000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Pôle Actions Projets</a:t>
            </a:r>
            <a:endParaRPr lang="fr-FR" dirty="0">
              <a:noFill/>
            </a:endParaRP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940C404F-B433-4A1C-8D94-0627F8A2493C}"/>
              </a:ext>
            </a:extLst>
          </p:cNvPr>
          <p:cNvSpPr/>
          <p:nvPr/>
        </p:nvSpPr>
        <p:spPr>
          <a:xfrm>
            <a:off x="66511" y="2593205"/>
            <a:ext cx="1980000" cy="72000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Pôle RH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61B13E86-7A6B-456A-96E1-6FD83C6D8B4E}"/>
              </a:ext>
            </a:extLst>
          </p:cNvPr>
          <p:cNvSpPr/>
          <p:nvPr/>
        </p:nvSpPr>
        <p:spPr>
          <a:xfrm>
            <a:off x="2154274" y="2594235"/>
            <a:ext cx="1980000" cy="72000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Pôle Finances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12B50B97-6912-478F-A533-2B687C4F5D87}"/>
              </a:ext>
            </a:extLst>
          </p:cNvPr>
          <p:cNvSpPr/>
          <p:nvPr/>
        </p:nvSpPr>
        <p:spPr>
          <a:xfrm>
            <a:off x="4242753" y="2593205"/>
            <a:ext cx="1980000" cy="72000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>
                <a:solidFill>
                  <a:schemeClr val="bg1"/>
                </a:solidFill>
              </a:rPr>
              <a:t>Pôle Scolarité</a:t>
            </a:r>
            <a:endParaRPr lang="fr-FR" dirty="0">
              <a:solidFill>
                <a:schemeClr val="bg1"/>
              </a:solidFill>
            </a:endParaRP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1B5C4A91-4EB7-43BF-BE33-02050D10E134}"/>
              </a:ext>
            </a:extLst>
          </p:cNvPr>
          <p:cNvCxnSpPr/>
          <p:nvPr/>
        </p:nvCxnSpPr>
        <p:spPr>
          <a:xfrm>
            <a:off x="9219501" y="2191210"/>
            <a:ext cx="0" cy="40645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27945AF5-CC3B-42AD-A453-811EB5524C14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5232753" y="2186752"/>
            <a:ext cx="0" cy="40645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760B1659-45D2-459A-9A77-4B29B12E8E2B}"/>
              </a:ext>
            </a:extLst>
          </p:cNvPr>
          <p:cNvCxnSpPr>
            <a:cxnSpLocks/>
          </p:cNvCxnSpPr>
          <p:nvPr/>
        </p:nvCxnSpPr>
        <p:spPr>
          <a:xfrm>
            <a:off x="3246595" y="2161848"/>
            <a:ext cx="0" cy="4435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0F54360E-1910-45EE-A0A3-604784944653}"/>
              </a:ext>
            </a:extLst>
          </p:cNvPr>
          <p:cNvCxnSpPr/>
          <p:nvPr/>
        </p:nvCxnSpPr>
        <p:spPr>
          <a:xfrm>
            <a:off x="1049254" y="2198975"/>
            <a:ext cx="0" cy="40645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87F96EE4-DCD3-4152-A114-EA49C66BB2F6}"/>
              </a:ext>
            </a:extLst>
          </p:cNvPr>
          <p:cNvSpPr/>
          <p:nvPr/>
        </p:nvSpPr>
        <p:spPr>
          <a:xfrm>
            <a:off x="6368928" y="3428999"/>
            <a:ext cx="1692000" cy="106852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i="1" dirty="0">
                <a:solidFill>
                  <a:schemeClr val="tx1"/>
                </a:solidFill>
              </a:rPr>
              <a:t>Espace langues et Accueil &amp; coordination administrative et financière du pôle</a:t>
            </a:r>
            <a:r>
              <a:rPr lang="fr-FR" sz="1100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fr-FR" sz="1100" dirty="0">
              <a:solidFill>
                <a:schemeClr val="tx1"/>
              </a:solidFill>
            </a:endParaRP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Responsable</a:t>
            </a:r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Ahmed Mahmoudi</a:t>
            </a:r>
            <a:endParaRPr lang="fr-FR" sz="16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15E41B31-CADA-48FD-952D-E3878B2C7BA8}"/>
              </a:ext>
            </a:extLst>
          </p:cNvPr>
          <p:cNvSpPr/>
          <p:nvPr/>
        </p:nvSpPr>
        <p:spPr>
          <a:xfrm>
            <a:off x="4249501" y="4037105"/>
            <a:ext cx="1908000" cy="1780600"/>
          </a:xfrm>
          <a:prstGeom prst="roundRect">
            <a:avLst>
              <a:gd name="adj" fmla="val 18787"/>
            </a:avLst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Gestionnaires </a:t>
            </a:r>
            <a:r>
              <a:rPr lang="fr-FR" sz="1100">
                <a:solidFill>
                  <a:schemeClr val="tx1"/>
                </a:solidFill>
              </a:rPr>
              <a:t>scolarité &amp; certifications</a:t>
            </a:r>
            <a:endParaRPr lang="fr-FR" sz="1100" dirty="0">
              <a:solidFill>
                <a:schemeClr val="tx1"/>
              </a:solidFill>
            </a:endParaRPr>
          </a:p>
          <a:p>
            <a:pPr algn="ctr"/>
            <a:endParaRPr lang="fr-FR" sz="500" dirty="0">
              <a:solidFill>
                <a:schemeClr val="tx1"/>
              </a:solidFill>
            </a:endParaRPr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Claire </a:t>
            </a:r>
            <a:r>
              <a:rPr lang="fr-FR" sz="1100" b="1" dirty="0" err="1">
                <a:solidFill>
                  <a:schemeClr val="tx1"/>
                </a:solidFill>
              </a:rPr>
              <a:t>Bokobza</a:t>
            </a:r>
            <a:endParaRPr lang="fr-FR" sz="1100" b="1" dirty="0">
              <a:solidFill>
                <a:schemeClr val="tx1"/>
              </a:solidFill>
            </a:endParaRPr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Marion Chauvin</a:t>
            </a:r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Aurélie </a:t>
            </a:r>
            <a:r>
              <a:rPr lang="fr-FR" sz="1100" b="1" dirty="0" err="1">
                <a:solidFill>
                  <a:schemeClr val="tx1"/>
                </a:solidFill>
              </a:rPr>
              <a:t>Chieppa</a:t>
            </a:r>
            <a:endParaRPr lang="fr-FR" sz="1100" b="1" dirty="0">
              <a:solidFill>
                <a:schemeClr val="tx1"/>
              </a:solidFill>
            </a:endParaRPr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Josette </a:t>
            </a:r>
            <a:r>
              <a:rPr lang="fr-FR" sz="1100" b="1" dirty="0" err="1">
                <a:solidFill>
                  <a:schemeClr val="tx1"/>
                </a:solidFill>
              </a:rPr>
              <a:t>Mabed</a:t>
            </a:r>
            <a:r>
              <a:rPr lang="fr-FR" sz="1100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Marion </a:t>
            </a:r>
            <a:r>
              <a:rPr lang="fr-FR" sz="1100" b="1" dirty="0" err="1">
                <a:solidFill>
                  <a:schemeClr val="tx1"/>
                </a:solidFill>
              </a:rPr>
              <a:t>Sukerian</a:t>
            </a:r>
            <a:endParaRPr lang="fr-FR" sz="1100" b="1" dirty="0">
              <a:solidFill>
                <a:schemeClr val="tx1"/>
              </a:solidFill>
            </a:endParaRPr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Mégane </a:t>
            </a:r>
            <a:r>
              <a:rPr lang="fr-FR" sz="1100" b="1" dirty="0" err="1">
                <a:solidFill>
                  <a:schemeClr val="tx1"/>
                </a:solidFill>
              </a:rPr>
              <a:t>Botelho</a:t>
            </a:r>
            <a:endParaRPr lang="fr-FR" sz="1100" b="1" dirty="0">
              <a:solidFill>
                <a:schemeClr val="tx1"/>
              </a:solidFill>
            </a:endParaRPr>
          </a:p>
          <a:p>
            <a:pPr algn="ctr"/>
            <a:r>
              <a:rPr lang="fr-FR" sz="1100" i="1" dirty="0">
                <a:solidFill>
                  <a:schemeClr val="tx1"/>
                </a:solidFill>
              </a:rPr>
              <a:t>1 agent à recruter</a:t>
            </a:r>
            <a:endParaRPr lang="fr-FR" sz="1100" b="1" dirty="0">
              <a:solidFill>
                <a:schemeClr val="tx1"/>
              </a:solidFill>
            </a:endParaRPr>
          </a:p>
          <a:p>
            <a:pPr algn="ctr"/>
            <a:endParaRPr lang="fr-FR" sz="1200" b="1" dirty="0">
              <a:solidFill>
                <a:schemeClr val="tx1"/>
              </a:solidFill>
            </a:endParaRPr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D1D1CA0F-C057-452C-85A3-A1EED1FB18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4350" y="188568"/>
            <a:ext cx="1524000" cy="771525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5466A5C9-B492-4A0E-BDCE-3E53BC495B0A}"/>
              </a:ext>
            </a:extLst>
          </p:cNvPr>
          <p:cNvSpPr/>
          <p:nvPr/>
        </p:nvSpPr>
        <p:spPr>
          <a:xfrm>
            <a:off x="356578" y="135633"/>
            <a:ext cx="4113402" cy="536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12800">
              <a:spcBef>
                <a:spcPts val="300"/>
              </a:spcBef>
              <a:spcAft>
                <a:spcPts val="0"/>
              </a:spcAft>
            </a:pPr>
            <a:r>
              <a:rPr lang="fr-FR" sz="1400" b="1" dirty="0">
                <a:solidFill>
                  <a:srgbClr val="DD613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SERVICE DES LANGUES</a:t>
            </a:r>
            <a:endParaRPr lang="fr-FR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90195">
              <a:spcBef>
                <a:spcPts val="80"/>
              </a:spcBef>
              <a:spcAft>
                <a:spcPts val="0"/>
              </a:spcAft>
            </a:pPr>
            <a:r>
              <a:rPr lang="fr-FR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Organigramme administratif (structurel)</a:t>
            </a:r>
            <a:endParaRPr lang="fr-FR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D01C627A-50FD-4ADC-986D-7CD441CB83D7}"/>
              </a:ext>
            </a:extLst>
          </p:cNvPr>
          <p:cNvSpPr/>
          <p:nvPr/>
        </p:nvSpPr>
        <p:spPr>
          <a:xfrm>
            <a:off x="8141001" y="3442189"/>
            <a:ext cx="3887349" cy="31244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1">
                    <a:lumMod val="75000"/>
                    <a:lumOff val="25000"/>
                  </a:schemeClr>
                </a:solidFill>
              </a:rPr>
              <a:t>Equipe ingénierie 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pédagogique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44A7271-1347-4F79-A73E-FFF433D934E4}"/>
              </a:ext>
            </a:extLst>
          </p:cNvPr>
          <p:cNvSpPr/>
          <p:nvPr/>
        </p:nvSpPr>
        <p:spPr>
          <a:xfrm>
            <a:off x="9489737" y="3841182"/>
            <a:ext cx="1260000" cy="140368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i="1" dirty="0">
                <a:solidFill>
                  <a:schemeClr val="tx1"/>
                </a:solidFill>
              </a:rPr>
              <a:t>Offre formative sous convention</a:t>
            </a:r>
          </a:p>
          <a:p>
            <a:pPr algn="ctr"/>
            <a:endParaRPr lang="fr-FR" sz="1000" i="1" dirty="0">
              <a:solidFill>
                <a:schemeClr val="tx1"/>
              </a:solidFill>
            </a:endParaRPr>
          </a:p>
          <a:p>
            <a:pPr algn="ctr"/>
            <a:endParaRPr lang="fr-FR" sz="1000" i="1" dirty="0">
              <a:solidFill>
                <a:schemeClr val="tx1"/>
              </a:solidFill>
            </a:endParaRP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Coordinatrice</a:t>
            </a:r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Joanna Albertin-</a:t>
            </a:r>
            <a:r>
              <a:rPr lang="fr-FR" sz="1100" b="1" dirty="0" err="1">
                <a:solidFill>
                  <a:schemeClr val="tx1"/>
                </a:solidFill>
              </a:rPr>
              <a:t>Socha</a:t>
            </a:r>
            <a:endParaRPr lang="fr-FR" sz="1100" b="1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F23EF47-B34C-470B-9708-0DEAE74A16D2}"/>
              </a:ext>
            </a:extLst>
          </p:cNvPr>
          <p:cNvSpPr/>
          <p:nvPr/>
        </p:nvSpPr>
        <p:spPr>
          <a:xfrm>
            <a:off x="8163576" y="3849064"/>
            <a:ext cx="1260000" cy="139580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i="1" dirty="0">
                <a:ln w="0"/>
                <a:solidFill>
                  <a:schemeClr val="tx1"/>
                </a:solidFill>
              </a:rPr>
              <a:t>Offre de formation complémentaire &amp; </a:t>
            </a:r>
          </a:p>
          <a:p>
            <a:pPr algn="ctr"/>
            <a:r>
              <a:rPr lang="fr-FR" sz="1000" i="1" dirty="0">
                <a:ln w="0"/>
                <a:solidFill>
                  <a:schemeClr val="tx1"/>
                </a:solidFill>
              </a:rPr>
              <a:t> communication </a:t>
            </a:r>
          </a:p>
          <a:p>
            <a:pPr algn="ctr"/>
            <a:endParaRPr lang="fr-FR" sz="1000" i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Coordinatrice</a:t>
            </a:r>
          </a:p>
          <a:p>
            <a:pPr algn="ctr"/>
            <a:r>
              <a:rPr lang="fr-FR" sz="1100" b="1" dirty="0" err="1">
                <a:solidFill>
                  <a:schemeClr val="tx1"/>
                </a:solidFill>
              </a:rPr>
              <a:t>Charikleia</a:t>
            </a:r>
            <a:r>
              <a:rPr lang="fr-FR" sz="1100" b="1" dirty="0">
                <a:solidFill>
                  <a:schemeClr val="tx1"/>
                </a:solidFill>
              </a:rPr>
              <a:t> </a:t>
            </a:r>
            <a:r>
              <a:rPr lang="fr-FR" sz="1100" b="1" dirty="0" err="1">
                <a:solidFill>
                  <a:schemeClr val="tx1"/>
                </a:solidFill>
              </a:rPr>
              <a:t>Kornilaki</a:t>
            </a:r>
            <a:r>
              <a:rPr lang="fr-FR" sz="1100" b="1" dirty="0"/>
              <a:t> 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D3ADE5B-E3F3-49E5-A9FD-EC191224265A}"/>
              </a:ext>
            </a:extLst>
          </p:cNvPr>
          <p:cNvSpPr/>
          <p:nvPr/>
        </p:nvSpPr>
        <p:spPr>
          <a:xfrm>
            <a:off x="10786225" y="3849064"/>
            <a:ext cx="1260000" cy="1395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i="1" dirty="0">
                <a:ln w="0"/>
                <a:solidFill>
                  <a:schemeClr val="tx1"/>
                </a:solidFill>
              </a:rPr>
              <a:t>Environnements  numériques </a:t>
            </a:r>
          </a:p>
          <a:p>
            <a:pPr algn="ctr"/>
            <a:r>
              <a:rPr lang="fr-FR" sz="1000" i="1" dirty="0">
                <a:ln w="0"/>
                <a:solidFill>
                  <a:schemeClr val="tx1"/>
                </a:solidFill>
              </a:rPr>
              <a:t>&amp; positionnement</a:t>
            </a:r>
            <a:endParaRPr lang="fr-FR" sz="1000" dirty="0">
              <a:solidFill>
                <a:schemeClr val="tx1"/>
              </a:solidFill>
            </a:endParaRPr>
          </a:p>
          <a:p>
            <a:pPr algn="ctr"/>
            <a:endParaRPr lang="fr-FR" sz="1000" dirty="0">
              <a:solidFill>
                <a:schemeClr val="tx1"/>
              </a:solidFill>
            </a:endParaRP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Référent</a:t>
            </a:r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Rémi </a:t>
            </a:r>
            <a:r>
              <a:rPr lang="fr-FR" sz="1100" b="1" dirty="0" err="1">
                <a:solidFill>
                  <a:schemeClr val="tx1"/>
                </a:solidFill>
              </a:rPr>
              <a:t>Bellemin-Magninot</a:t>
            </a:r>
            <a:endParaRPr lang="fr-FR" sz="1100" b="1" dirty="0">
              <a:solidFill>
                <a:schemeClr val="tx1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1554942-2C13-43E4-BFD2-A0033E743593}"/>
              </a:ext>
            </a:extLst>
          </p:cNvPr>
          <p:cNvSpPr/>
          <p:nvPr/>
        </p:nvSpPr>
        <p:spPr>
          <a:xfrm>
            <a:off x="2185429" y="3442189"/>
            <a:ext cx="1908000" cy="540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Coordinatrice</a:t>
            </a:r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Amal </a:t>
            </a:r>
            <a:r>
              <a:rPr lang="fr-FR" sz="1100" b="1" dirty="0" err="1">
                <a:solidFill>
                  <a:schemeClr val="tx1"/>
                </a:solidFill>
              </a:rPr>
              <a:t>Baraket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3A291FF-051D-4355-99B8-EA34810DCA38}"/>
              </a:ext>
            </a:extLst>
          </p:cNvPr>
          <p:cNvSpPr/>
          <p:nvPr/>
        </p:nvSpPr>
        <p:spPr>
          <a:xfrm>
            <a:off x="4242753" y="3448107"/>
            <a:ext cx="1980000" cy="540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Responsable</a:t>
            </a:r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Marion </a:t>
            </a:r>
            <a:r>
              <a:rPr lang="fr-FR" sz="1100" b="1" dirty="0" err="1">
                <a:solidFill>
                  <a:schemeClr val="tx1"/>
                </a:solidFill>
              </a:rPr>
              <a:t>Rejneri</a:t>
            </a:r>
            <a:r>
              <a:rPr lang="fr-FR" sz="1100" b="1" dirty="0">
                <a:solidFill>
                  <a:schemeClr val="tx1"/>
                </a:solidFill>
              </a:rPr>
              <a:t>-François</a:t>
            </a:r>
          </a:p>
        </p:txBody>
      </p:sp>
      <p:sp>
        <p:nvSpPr>
          <p:cNvPr id="49" name="Rectangle : coins arrondis 48">
            <a:extLst>
              <a:ext uri="{FF2B5EF4-FFF2-40B4-BE49-F238E27FC236}">
                <a16:creationId xmlns:a16="http://schemas.microsoft.com/office/drawing/2014/main" id="{B02686BC-7519-4599-84C2-047F9BB59637}"/>
              </a:ext>
            </a:extLst>
          </p:cNvPr>
          <p:cNvSpPr/>
          <p:nvPr/>
        </p:nvSpPr>
        <p:spPr>
          <a:xfrm>
            <a:off x="6418048" y="4563853"/>
            <a:ext cx="1593759" cy="1395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i="1" dirty="0">
              <a:solidFill>
                <a:schemeClr val="tx1"/>
              </a:solidFill>
            </a:endParaRPr>
          </a:p>
          <a:p>
            <a:pPr algn="ctr"/>
            <a:r>
              <a:rPr lang="fr-FR" sz="1000" i="1" dirty="0">
                <a:solidFill>
                  <a:schemeClr val="tx1"/>
                </a:solidFill>
              </a:rPr>
              <a:t>Accueil &amp; Espace Langues</a:t>
            </a:r>
          </a:p>
          <a:p>
            <a:pPr algn="ctr"/>
            <a:endParaRPr lang="fr-FR" sz="600" dirty="0">
              <a:solidFill>
                <a:schemeClr val="tx1"/>
              </a:solidFill>
            </a:endParaRP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Gestionnaires</a:t>
            </a:r>
          </a:p>
          <a:p>
            <a:pPr algn="ctr"/>
            <a:endParaRPr lang="fr-FR" sz="500" dirty="0">
              <a:solidFill>
                <a:schemeClr val="tx1"/>
              </a:solidFill>
            </a:endParaRPr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Adrienne </a:t>
            </a:r>
            <a:r>
              <a:rPr lang="fr-FR" sz="1100" b="1" dirty="0" err="1">
                <a:solidFill>
                  <a:schemeClr val="tx1"/>
                </a:solidFill>
              </a:rPr>
              <a:t>Molinari</a:t>
            </a:r>
            <a:endParaRPr lang="fr-FR" sz="1100" b="1" dirty="0">
              <a:solidFill>
                <a:schemeClr val="tx1"/>
              </a:solidFill>
            </a:endParaRPr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Sylvie </a:t>
            </a:r>
            <a:r>
              <a:rPr lang="fr-FR" sz="1100" b="1" dirty="0" err="1">
                <a:solidFill>
                  <a:schemeClr val="tx1"/>
                </a:solidFill>
              </a:rPr>
              <a:t>Reghezza</a:t>
            </a:r>
            <a:endParaRPr lang="fr-FR" sz="1100" b="1" dirty="0">
              <a:solidFill>
                <a:schemeClr val="tx1"/>
              </a:solidFill>
            </a:endParaRPr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Linda </a:t>
            </a:r>
            <a:r>
              <a:rPr lang="fr-FR" sz="1100" b="1" dirty="0" err="1">
                <a:solidFill>
                  <a:schemeClr val="tx1"/>
                </a:solidFill>
              </a:rPr>
              <a:t>Bensahih</a:t>
            </a:r>
            <a:r>
              <a:rPr lang="fr-FR" sz="1100" b="1" dirty="0">
                <a:solidFill>
                  <a:schemeClr val="tx1"/>
                </a:solidFill>
              </a:rPr>
              <a:t> </a:t>
            </a:r>
            <a:r>
              <a:rPr lang="fr-FR" sz="1000" i="1" dirty="0">
                <a:solidFill>
                  <a:schemeClr val="tx1"/>
                </a:solidFill>
              </a:rPr>
              <a:t>(50%)</a:t>
            </a:r>
          </a:p>
          <a:p>
            <a:pPr algn="ctr"/>
            <a:endParaRPr lang="fr-FR" sz="1000" b="1" i="1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965424-AF22-482E-8674-0A474720BEDB}"/>
              </a:ext>
            </a:extLst>
          </p:cNvPr>
          <p:cNvSpPr/>
          <p:nvPr/>
        </p:nvSpPr>
        <p:spPr>
          <a:xfrm>
            <a:off x="95254" y="3429000"/>
            <a:ext cx="1908000" cy="14743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Gestionnaires RH</a:t>
            </a:r>
          </a:p>
          <a:p>
            <a:pPr algn="ctr"/>
            <a:endParaRPr lang="fr-FR" sz="600" dirty="0">
              <a:solidFill>
                <a:schemeClr val="tx1"/>
              </a:solidFill>
            </a:endParaRP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000" i="1" dirty="0">
                <a:solidFill>
                  <a:schemeClr val="tx1"/>
                </a:solidFill>
              </a:rPr>
              <a:t>Enseignants statutaires</a:t>
            </a:r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Marina </a:t>
            </a:r>
            <a:r>
              <a:rPr lang="fr-FR" sz="1100" b="1" dirty="0" err="1">
                <a:solidFill>
                  <a:schemeClr val="tx1"/>
                </a:solidFill>
              </a:rPr>
              <a:t>Pantchichkine</a:t>
            </a:r>
            <a:endParaRPr lang="fr-FR" sz="1100" b="1" dirty="0">
              <a:solidFill>
                <a:schemeClr val="tx1"/>
              </a:solidFill>
            </a:endParaRPr>
          </a:p>
          <a:p>
            <a:pPr algn="ctr"/>
            <a:endParaRPr lang="fr-FR" sz="600" dirty="0">
              <a:solidFill>
                <a:schemeClr val="tx1"/>
              </a:solidFill>
            </a:endParaRPr>
          </a:p>
          <a:p>
            <a:pPr algn="ctr"/>
            <a:r>
              <a:rPr lang="fr-FR" sz="1000" i="1" dirty="0">
                <a:solidFill>
                  <a:schemeClr val="tx1"/>
                </a:solidFill>
              </a:rPr>
              <a:t>Enseignants vacataires, contrats étudiants, stages, contrats spécifiques</a:t>
            </a:r>
          </a:p>
          <a:p>
            <a:pPr algn="ctr"/>
            <a:r>
              <a:rPr lang="fr-FR" sz="1100" b="1" dirty="0" err="1">
                <a:solidFill>
                  <a:schemeClr val="tx1"/>
                </a:solidFill>
              </a:rPr>
              <a:t>Chaineise</a:t>
            </a:r>
            <a:r>
              <a:rPr lang="fr-FR" sz="1100" b="1" dirty="0">
                <a:solidFill>
                  <a:schemeClr val="tx1"/>
                </a:solidFill>
              </a:rPr>
              <a:t> </a:t>
            </a:r>
            <a:r>
              <a:rPr lang="fr-FR" sz="1100" b="1" dirty="0" err="1">
                <a:solidFill>
                  <a:schemeClr val="tx1"/>
                </a:solidFill>
              </a:rPr>
              <a:t>Ouadah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814E91DC-8E4E-42C7-932D-8AB429B12C39}"/>
              </a:ext>
            </a:extLst>
          </p:cNvPr>
          <p:cNvSpPr/>
          <p:nvPr/>
        </p:nvSpPr>
        <p:spPr>
          <a:xfrm>
            <a:off x="2169003" y="4023854"/>
            <a:ext cx="1908000" cy="5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Gestionnaire financière</a:t>
            </a:r>
          </a:p>
          <a:p>
            <a:pPr algn="ctr"/>
            <a:endParaRPr lang="fr-FR" sz="500" dirty="0">
              <a:solidFill>
                <a:schemeClr val="tx1"/>
              </a:solidFill>
            </a:endParaRPr>
          </a:p>
          <a:p>
            <a:pPr algn="ctr"/>
            <a:r>
              <a:rPr lang="fr-FR" sz="1100" b="1" dirty="0">
                <a:solidFill>
                  <a:schemeClr val="tx1"/>
                </a:solidFill>
              </a:rPr>
              <a:t>Linda </a:t>
            </a:r>
            <a:r>
              <a:rPr lang="fr-FR" sz="1100" b="1" dirty="0" err="1">
                <a:solidFill>
                  <a:schemeClr val="tx1"/>
                </a:solidFill>
              </a:rPr>
              <a:t>Bensahih</a:t>
            </a:r>
            <a:r>
              <a:rPr lang="fr-FR" sz="1100" b="1" dirty="0">
                <a:solidFill>
                  <a:schemeClr val="tx1"/>
                </a:solidFill>
              </a:rPr>
              <a:t> </a:t>
            </a:r>
            <a:r>
              <a:rPr lang="fr-FR" sz="1000" i="1" dirty="0">
                <a:solidFill>
                  <a:schemeClr val="tx1"/>
                </a:solidFill>
              </a:rPr>
              <a:t>(50%) </a:t>
            </a:r>
          </a:p>
        </p:txBody>
      </p:sp>
    </p:spTree>
    <p:extLst>
      <p:ext uri="{BB962C8B-B14F-4D97-AF65-F5344CB8AC3E}">
        <p14:creationId xmlns:p14="http://schemas.microsoft.com/office/powerpoint/2010/main" val="7108080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139</Words>
  <Application>Microsoft Office PowerPoint</Application>
  <PresentationFormat>Grand écran</PresentationFormat>
  <Paragraphs>62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DOMINIQUE NOCCA</dc:creator>
  <cp:lastModifiedBy>DOMINIQUE NOCCA</cp:lastModifiedBy>
  <cp:revision>46</cp:revision>
  <cp:lastPrinted>2022-11-22T11:16:15Z</cp:lastPrinted>
  <dcterms:created xsi:type="dcterms:W3CDTF">2022-09-20T14:44:24Z</dcterms:created>
  <dcterms:modified xsi:type="dcterms:W3CDTF">2023-03-28T17:23:58Z</dcterms:modified>
</cp:coreProperties>
</file>